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5.xml"/><Relationship Id="rId32" Type="http://schemas.openxmlformats.org/officeDocument/2006/relationships/font" Target="fonts/RobotoMon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742666791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3742666791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54f6b040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54f6b040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Norm → difference in sequencing depth between cells (some cells have very few counts, others have many more counts); scales counts so each cell has comparable gene expression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4481829c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74481829c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74266679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74266679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454f6b0409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454f6b0409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75247e0d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75247e0d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UMAP/clustering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Genes/cells (broad annotations)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Within cluster annotations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789859e8ad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789859e8ad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UMAP/clustering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Genes/cells (broad annotations)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Within cluster annotations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78627f668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78627f668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dot represents a single cell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is the specific sample (samples mostly overlap, not a huge batch effect)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454f6b040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454f6b040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54f6b040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454f6b040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Lineage markers help to broadly </a:t>
            </a:r>
            <a:r>
              <a:rPr lang="en"/>
              <a:t>annotate</a:t>
            </a:r>
            <a:r>
              <a:rPr lang="en"/>
              <a:t> our clusters, but we can see that there are within-lineage differences too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454f6b040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454f6b040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483599d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483599d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789859e8a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789859e8a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454f6b040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454f6b040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789859e8a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789859e8a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89859e8a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789859e8a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789859e8a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789859e8a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789859e8a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789859e8a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483599d9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483599d9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to turn off Gemini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74481829c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74481829c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4784948c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74784948c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stores all genetic info → genes have instructions for making proteins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4481829c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4481829c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4481829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4481829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4a22bf1c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4a22bf1c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4a22bf1c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74a22bf1c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Comes with its unique challenges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Each cell is represented as a vector of expression values across all detected genes. There are about 20,000 genes so each cell lives in a ~20,000 dimensional space. The number of genes is huge compared to the number of meaningful biological signals.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Biological signals are low dimensional (even though there are 20k genes, cells usually vary along far fewer axes of biological variation (e.g., cell identity, cell cycle phase, stress response, etc.).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Very sparse, noisy, and high-dimensional → challenging to extract meaningful biological info!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" name="Google Shape;20;p4"/>
          <p:cNvCxnSpPr/>
          <p:nvPr/>
        </p:nvCxnSpPr>
        <p:spPr>
          <a:xfrm>
            <a:off x="274200" y="522400"/>
            <a:ext cx="8595600" cy="0"/>
          </a:xfrm>
          <a:prstGeom prst="straightConnector1">
            <a:avLst/>
          </a:prstGeom>
          <a:noFill/>
          <a:ln cap="flat" cmpd="sng" w="28575">
            <a:solidFill>
              <a:srgbClr val="F8CC0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jp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hyperlink" Target="https://anndata.readthedocs.io/en/stable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atasets-benchmarks-proceedings.neurips.cc/paper_files/paper/2021/file/158f3069a435b314a80bdcb024f8e422-Paper-round2.pdf" TargetMode="External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32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hyperlink" Target="https://github.com/lindmuir/DCMB-Summer-Workshop-2025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Relationship Id="rId6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27.png"/><Relationship Id="rId6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Relationship Id="rId5" Type="http://schemas.openxmlformats.org/officeDocument/2006/relationships/image" Target="../media/image34.png"/><Relationship Id="rId6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lab.google/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1CDE7"/>
            </a:gs>
            <a:gs pos="43000">
              <a:srgbClr val="B1CDE7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 title="AdobeStock_781236459.jpeg"/>
          <p:cNvPicPr preferRelativeResize="0"/>
          <p:nvPr/>
        </p:nvPicPr>
        <p:blipFill rotWithShape="1">
          <a:blip r:embed="rId3">
            <a:alphaModFix/>
          </a:blip>
          <a:srcRect b="31412" l="0" r="0" t="31408"/>
          <a:stretch/>
        </p:blipFill>
        <p:spPr>
          <a:xfrm>
            <a:off x="0" y="1"/>
            <a:ext cx="9144003" cy="191232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150" y="1506700"/>
            <a:ext cx="9144000" cy="431100"/>
          </a:xfrm>
          <a:prstGeom prst="rect">
            <a:avLst/>
          </a:prstGeom>
          <a:gradFill>
            <a:gsLst>
              <a:gs pos="0">
                <a:srgbClr val="B1CDE7">
                  <a:alpha val="0"/>
                </a:srgbClr>
              </a:gs>
              <a:gs pos="28000">
                <a:srgbClr val="B2CDE8">
                  <a:alpha val="0"/>
                </a:srgbClr>
              </a:gs>
              <a:gs pos="100000">
                <a:srgbClr val="B2CDE8">
                  <a:alpha val="0"/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775" y="142450"/>
            <a:ext cx="1440451" cy="1440451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" name="Google Shape;58;p13"/>
          <p:cNvSpPr txBox="1"/>
          <p:nvPr>
            <p:ph type="ctrTitle"/>
          </p:nvPr>
        </p:nvSpPr>
        <p:spPr>
          <a:xfrm>
            <a:off x="311700" y="1768350"/>
            <a:ext cx="8520600" cy="80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/>
              <a:t>Exploring Careers in Bioinformatics</a:t>
            </a:r>
            <a:endParaRPr b="1" sz="2500"/>
          </a:p>
        </p:txBody>
      </p:sp>
      <p:sp>
        <p:nvSpPr>
          <p:cNvPr id="59" name="Google Shape;59;p13"/>
          <p:cNvSpPr txBox="1"/>
          <p:nvPr>
            <p:ph type="ctrTitle"/>
          </p:nvPr>
        </p:nvSpPr>
        <p:spPr>
          <a:xfrm>
            <a:off x="311700" y="2917025"/>
            <a:ext cx="8520600" cy="80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/>
              <a:t>Coding Breakout </a:t>
            </a:r>
            <a:r>
              <a:rPr lang="en" sz="2500"/>
              <a:t>–</a:t>
            </a:r>
            <a:r>
              <a:rPr b="1" lang="en" sz="2500"/>
              <a:t> 	   </a:t>
            </a:r>
            <a:r>
              <a:rPr lang="en" sz="2500"/>
              <a:t>aize Group</a:t>
            </a:r>
            <a:r>
              <a:rPr b="1" lang="en" sz="2500"/>
              <a:t> </a:t>
            </a:r>
            <a:endParaRPr b="1" sz="2500"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5255" y="3148313"/>
            <a:ext cx="473924" cy="34082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2270700" y="3670350"/>
            <a:ext cx="46029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NCRC B520 Rm 3140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August 18, 2025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" name="Google Shape;144;p22"/>
          <p:cNvCxnSpPr>
            <a:stCxn id="145" idx="2"/>
            <a:endCxn id="146" idx="0"/>
          </p:cNvCxnSpPr>
          <p:nvPr/>
        </p:nvCxnSpPr>
        <p:spPr>
          <a:xfrm rot="5400000">
            <a:off x="3659700" y="148631"/>
            <a:ext cx="1428600" cy="5787600"/>
          </a:xfrm>
          <a:prstGeom prst="bentConnector3">
            <a:avLst>
              <a:gd fmla="val 59672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22"/>
          <p:cNvSpPr/>
          <p:nvPr/>
        </p:nvSpPr>
        <p:spPr>
          <a:xfrm>
            <a:off x="6497175" y="2405425"/>
            <a:ext cx="15546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scRNA-seq Analysis Workflow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841325" y="1818431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Quality Control</a:t>
            </a:r>
            <a:endParaRPr sz="1300"/>
          </a:p>
        </p:txBody>
      </p:sp>
      <p:sp>
        <p:nvSpPr>
          <p:cNvPr id="150" name="Google Shape;150;p22"/>
          <p:cNvSpPr/>
          <p:nvPr/>
        </p:nvSpPr>
        <p:spPr>
          <a:xfrm>
            <a:off x="2770533" y="1818431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Normalization</a:t>
            </a:r>
            <a:endParaRPr sz="1300"/>
          </a:p>
        </p:txBody>
      </p:sp>
      <p:sp>
        <p:nvSpPr>
          <p:cNvPr id="145" name="Google Shape;145;p22"/>
          <p:cNvSpPr/>
          <p:nvPr/>
        </p:nvSpPr>
        <p:spPr>
          <a:xfrm>
            <a:off x="6628950" y="1818431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PCA</a:t>
            </a:r>
            <a:endParaRPr sz="1300"/>
          </a:p>
        </p:txBody>
      </p:sp>
      <p:sp>
        <p:nvSpPr>
          <p:cNvPr id="151" name="Google Shape;151;p22"/>
          <p:cNvSpPr/>
          <p:nvPr/>
        </p:nvSpPr>
        <p:spPr>
          <a:xfrm>
            <a:off x="4699742" y="1818431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Feature Selection</a:t>
            </a:r>
            <a:endParaRPr sz="1300"/>
          </a:p>
        </p:txBody>
      </p:sp>
      <p:sp>
        <p:nvSpPr>
          <p:cNvPr id="152" name="Google Shape;152;p22"/>
          <p:cNvSpPr/>
          <p:nvPr/>
        </p:nvSpPr>
        <p:spPr>
          <a:xfrm>
            <a:off x="841325" y="742350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Counts matrix</a:t>
            </a:r>
            <a:endParaRPr sz="1300"/>
          </a:p>
        </p:txBody>
      </p:sp>
      <p:sp>
        <p:nvSpPr>
          <p:cNvPr id="146" name="Google Shape;146;p22"/>
          <p:cNvSpPr/>
          <p:nvPr/>
        </p:nvSpPr>
        <p:spPr>
          <a:xfrm>
            <a:off x="841333" y="3756650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Clustering</a:t>
            </a:r>
            <a:endParaRPr sz="1300"/>
          </a:p>
        </p:txBody>
      </p:sp>
      <p:sp>
        <p:nvSpPr>
          <p:cNvPr id="153" name="Google Shape;153;p22"/>
          <p:cNvSpPr/>
          <p:nvPr/>
        </p:nvSpPr>
        <p:spPr>
          <a:xfrm>
            <a:off x="2770538" y="3756650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Visualization</a:t>
            </a:r>
            <a:endParaRPr sz="1300"/>
          </a:p>
        </p:txBody>
      </p:sp>
      <p:sp>
        <p:nvSpPr>
          <p:cNvPr id="154" name="Google Shape;154;p22"/>
          <p:cNvSpPr/>
          <p:nvPr/>
        </p:nvSpPr>
        <p:spPr>
          <a:xfrm>
            <a:off x="4699742" y="3756650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Cell-type Annotation</a:t>
            </a:r>
            <a:endParaRPr sz="1300"/>
          </a:p>
        </p:txBody>
      </p:sp>
      <p:sp>
        <p:nvSpPr>
          <p:cNvPr id="155" name="Google Shape;155;p22"/>
          <p:cNvSpPr/>
          <p:nvPr/>
        </p:nvSpPr>
        <p:spPr>
          <a:xfrm>
            <a:off x="6628950" y="3756650"/>
            <a:ext cx="1277700" cy="509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Downstream Analyses</a:t>
            </a:r>
            <a:endParaRPr sz="1300"/>
          </a:p>
        </p:txBody>
      </p:sp>
      <p:sp>
        <p:nvSpPr>
          <p:cNvPr id="156" name="Google Shape;156;p22"/>
          <p:cNvSpPr txBox="1"/>
          <p:nvPr/>
        </p:nvSpPr>
        <p:spPr>
          <a:xfrm>
            <a:off x="657875" y="2328125"/>
            <a:ext cx="16446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Remove low quality genes and cells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2599675" y="2403150"/>
            <a:ext cx="16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Correct for differences in sequencing depth; scale counts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4516275" y="2296625"/>
            <a:ext cx="16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Focus on informative genes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6400650" y="2400900"/>
            <a:ext cx="1734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Identify main axes of variation and denoise the data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657875" y="4266350"/>
            <a:ext cx="16446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Group cells by similar gene expression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2587088" y="4266350"/>
            <a:ext cx="16446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Visualize cells in 2D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4654150" y="4266275"/>
            <a:ext cx="13689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Annotate clusters by cell type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163" name="Google Shape;163;p22"/>
          <p:cNvCxnSpPr>
            <a:stCxn id="149" idx="3"/>
            <a:endCxn id="150" idx="1"/>
          </p:cNvCxnSpPr>
          <p:nvPr/>
        </p:nvCxnSpPr>
        <p:spPr>
          <a:xfrm>
            <a:off x="2119025" y="2073281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2"/>
          <p:cNvCxnSpPr>
            <a:stCxn id="150" idx="3"/>
            <a:endCxn id="151" idx="1"/>
          </p:cNvCxnSpPr>
          <p:nvPr/>
        </p:nvCxnSpPr>
        <p:spPr>
          <a:xfrm>
            <a:off x="4048233" y="2073281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2"/>
          <p:cNvCxnSpPr>
            <a:stCxn id="151" idx="3"/>
            <a:endCxn id="145" idx="1"/>
          </p:cNvCxnSpPr>
          <p:nvPr/>
        </p:nvCxnSpPr>
        <p:spPr>
          <a:xfrm>
            <a:off x="5977442" y="2073281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22"/>
          <p:cNvCxnSpPr>
            <a:stCxn id="146" idx="3"/>
            <a:endCxn id="153" idx="1"/>
          </p:cNvCxnSpPr>
          <p:nvPr/>
        </p:nvCxnSpPr>
        <p:spPr>
          <a:xfrm>
            <a:off x="2119033" y="4011500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2"/>
          <p:cNvCxnSpPr>
            <a:stCxn id="153" idx="3"/>
            <a:endCxn id="154" idx="1"/>
          </p:cNvCxnSpPr>
          <p:nvPr/>
        </p:nvCxnSpPr>
        <p:spPr>
          <a:xfrm>
            <a:off x="4048238" y="4011500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2"/>
          <p:cNvCxnSpPr>
            <a:stCxn id="154" idx="3"/>
            <a:endCxn id="155" idx="1"/>
          </p:cNvCxnSpPr>
          <p:nvPr/>
        </p:nvCxnSpPr>
        <p:spPr>
          <a:xfrm>
            <a:off x="5977442" y="4011500"/>
            <a:ext cx="65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2"/>
          <p:cNvCxnSpPr>
            <a:stCxn id="152" idx="2"/>
            <a:endCxn id="149" idx="0"/>
          </p:cNvCxnSpPr>
          <p:nvPr/>
        </p:nvCxnSpPr>
        <p:spPr>
          <a:xfrm>
            <a:off x="1480175" y="1252050"/>
            <a:ext cx="0" cy="56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2"/>
          <p:cNvSpPr txBox="1"/>
          <p:nvPr/>
        </p:nvSpPr>
        <p:spPr>
          <a:xfrm>
            <a:off x="4936900" y="1316763"/>
            <a:ext cx="27327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Dimensionality reduction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171" name="Google Shape;171;p22"/>
          <p:cNvCxnSpPr/>
          <p:nvPr/>
        </p:nvCxnSpPr>
        <p:spPr>
          <a:xfrm>
            <a:off x="4699750" y="1618800"/>
            <a:ext cx="3202200" cy="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800" y="823975"/>
            <a:ext cx="3964341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Scanpy and Anndata</a:t>
            </a:r>
            <a:endParaRPr/>
          </a:p>
        </p:txBody>
      </p:sp>
      <p:sp>
        <p:nvSpPr>
          <p:cNvPr id="178" name="Google Shape;178;p23"/>
          <p:cNvSpPr txBox="1"/>
          <p:nvPr>
            <p:ph idx="1" type="body"/>
          </p:nvPr>
        </p:nvSpPr>
        <p:spPr>
          <a:xfrm>
            <a:off x="311700" y="680925"/>
            <a:ext cx="53928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Scanpy is a Python library for single-cell analysis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scanpy.pp</a:t>
            </a:r>
            <a:r>
              <a:rPr lang="en"/>
              <a:t> – preprocessing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scanpy.tl</a:t>
            </a:r>
            <a:r>
              <a:rPr lang="en"/>
              <a:t> – tools 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scanpy.pl </a:t>
            </a:r>
            <a:r>
              <a:rPr lang="en"/>
              <a:t>– plotting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Uses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Anndata</a:t>
            </a:r>
            <a:r>
              <a:rPr lang="en"/>
              <a:t> object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.X</a:t>
            </a:r>
            <a:r>
              <a:rPr lang="en"/>
              <a:t> = expression matrix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.obs</a:t>
            </a:r>
            <a:r>
              <a:rPr lang="en"/>
              <a:t> = cell metadata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.var</a:t>
            </a:r>
            <a:r>
              <a:rPr lang="en"/>
              <a:t> = gene metadata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BMMCs Dataset</a:t>
            </a:r>
            <a:endParaRPr/>
          </a:p>
        </p:txBody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311700" y="613238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dataset we will be analyzing today was collected from bone marrow mononuclear cells (BMMCs) from healthy human donors</a:t>
            </a:r>
            <a:r>
              <a:rPr baseline="30000" lang="en"/>
              <a:t>1</a:t>
            </a:r>
            <a:endParaRPr baseline="300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311700" y="45418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AutoNum type="arabicPeriod"/>
            </a:pPr>
            <a:r>
              <a:rPr lang="en" sz="800">
                <a:solidFill>
                  <a:schemeClr val="dk1"/>
                </a:solidFill>
              </a:rPr>
              <a:t>Luecken et al. (2021) A sandbox for prediction and integration of dna, rna, and proteins in single cells. In J. Vanschoren and S. Yeung, editors, </a:t>
            </a:r>
            <a:r>
              <a:rPr i="1" lang="en" sz="800">
                <a:solidFill>
                  <a:schemeClr val="dk1"/>
                </a:solidFill>
              </a:rPr>
              <a:t>Proceedings of the NeurIPs Track on Datasets and Benchmarks</a:t>
            </a:r>
            <a:r>
              <a:rPr lang="en" sz="800">
                <a:solidFill>
                  <a:schemeClr val="dk1"/>
                </a:solidFill>
              </a:rPr>
              <a:t>, volume 1. Curran. URL: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https://datasets-benchmarks-proceedings.neurips.cc/paper_files/paper/2021/file/158f3069a435b314a80bdcb024f8e422-Paper-round2.pdf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186" name="Google Shape;18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2638" y="1530250"/>
            <a:ext cx="4238724" cy="277907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Live Coding Overview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680925"/>
            <a:ext cx="79284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Together, we will: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Load in the BMMC dataset and run the preprocessing steps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Visualize the data with Uniform Manifold Approximation and Projection (UMAP)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Cluster the cells and annotate them broadly (by lineage)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Individually (or in small groups), you will: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Explore marker gene expression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Find clustering parameters that best distinguish the specific cell types we expect to see in this dataset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Coding</a:t>
            </a:r>
            <a:endParaRPr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Load in the data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We load 2 samples, each from a different donor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99" name="Google Shape;199;p26"/>
          <p:cNvGrpSpPr/>
          <p:nvPr/>
        </p:nvGrpSpPr>
        <p:grpSpPr>
          <a:xfrm>
            <a:off x="1513225" y="1345475"/>
            <a:ext cx="6117550" cy="1052400"/>
            <a:chOff x="1513225" y="1345475"/>
            <a:chExt cx="6117550" cy="1052400"/>
          </a:xfrm>
        </p:grpSpPr>
        <p:pic>
          <p:nvPicPr>
            <p:cNvPr id="200" name="Google Shape;200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13225" y="1699600"/>
              <a:ext cx="6117550" cy="698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1" name="Google Shape;201;p26"/>
            <p:cNvSpPr txBox="1"/>
            <p:nvPr/>
          </p:nvSpPr>
          <p:spPr>
            <a:xfrm>
              <a:off x="3634275" y="1345475"/>
              <a:ext cx="12261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</a:rPr>
                <a:t>cells</a:t>
              </a:r>
              <a:endParaRPr sz="1300">
                <a:solidFill>
                  <a:schemeClr val="dk1"/>
                </a:solidFill>
              </a:endParaRPr>
            </a:p>
          </p:txBody>
        </p:sp>
        <p:sp>
          <p:nvSpPr>
            <p:cNvPr id="202" name="Google Shape;202;p26"/>
            <p:cNvSpPr txBox="1"/>
            <p:nvPr/>
          </p:nvSpPr>
          <p:spPr>
            <a:xfrm>
              <a:off x="4622675" y="1345475"/>
              <a:ext cx="12261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</a:rPr>
                <a:t>genes</a:t>
              </a:r>
              <a:endParaRPr sz="1300">
                <a:solidFill>
                  <a:schemeClr val="dk1"/>
                </a:solidFill>
              </a:endParaRPr>
            </a:p>
          </p:txBody>
        </p:sp>
        <p:cxnSp>
          <p:nvCxnSpPr>
            <p:cNvPr id="203" name="Google Shape;203;p26"/>
            <p:cNvCxnSpPr/>
            <p:nvPr/>
          </p:nvCxnSpPr>
          <p:spPr>
            <a:xfrm>
              <a:off x="4247325" y="1580250"/>
              <a:ext cx="0" cy="2511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04" name="Google Shape;204;p26"/>
            <p:cNvCxnSpPr/>
            <p:nvPr/>
          </p:nvCxnSpPr>
          <p:spPr>
            <a:xfrm>
              <a:off x="5235725" y="1580250"/>
              <a:ext cx="0" cy="2511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Coding</a:t>
            </a:r>
            <a:endParaRPr/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Load in the data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We load 2 samples, each from a different donor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Run the Preprocessing block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For today’s session, we perform all preprocessing steps and move on to clustering, visualization, and cell-type annotation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Compute nearest neighbors and visualize with UMAP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7"/>
          <p:cNvGrpSpPr/>
          <p:nvPr/>
        </p:nvGrpSpPr>
        <p:grpSpPr>
          <a:xfrm>
            <a:off x="1513225" y="1345475"/>
            <a:ext cx="6117550" cy="1052400"/>
            <a:chOff x="1513225" y="1345475"/>
            <a:chExt cx="6117550" cy="1052400"/>
          </a:xfrm>
        </p:grpSpPr>
        <p:pic>
          <p:nvPicPr>
            <p:cNvPr id="212" name="Google Shape;212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13225" y="1699600"/>
              <a:ext cx="6117550" cy="698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27"/>
            <p:cNvSpPr txBox="1"/>
            <p:nvPr/>
          </p:nvSpPr>
          <p:spPr>
            <a:xfrm>
              <a:off x="3634275" y="1345475"/>
              <a:ext cx="12261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</a:rPr>
                <a:t>cells</a:t>
              </a:r>
              <a:endParaRPr sz="1300">
                <a:solidFill>
                  <a:schemeClr val="dk1"/>
                </a:solidFill>
              </a:endParaRPr>
            </a:p>
          </p:txBody>
        </p:sp>
        <p:sp>
          <p:nvSpPr>
            <p:cNvPr id="214" name="Google Shape;214;p27"/>
            <p:cNvSpPr txBox="1"/>
            <p:nvPr/>
          </p:nvSpPr>
          <p:spPr>
            <a:xfrm>
              <a:off x="4622675" y="1345475"/>
              <a:ext cx="12261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</a:rPr>
                <a:t>genes</a:t>
              </a:r>
              <a:endParaRPr sz="1300">
                <a:solidFill>
                  <a:schemeClr val="dk1"/>
                </a:solidFill>
              </a:endParaRPr>
            </a:p>
          </p:txBody>
        </p:sp>
        <p:cxnSp>
          <p:nvCxnSpPr>
            <p:cNvPr id="215" name="Google Shape;215;p27"/>
            <p:cNvCxnSpPr/>
            <p:nvPr/>
          </p:nvCxnSpPr>
          <p:spPr>
            <a:xfrm>
              <a:off x="4247325" y="1580250"/>
              <a:ext cx="0" cy="2511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16" name="Google Shape;216;p27"/>
            <p:cNvCxnSpPr/>
            <p:nvPr/>
          </p:nvCxnSpPr>
          <p:spPr>
            <a:xfrm>
              <a:off x="5235725" y="1580250"/>
              <a:ext cx="0" cy="2511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UMAP visualization</a:t>
            </a:r>
            <a:endParaRPr/>
          </a:p>
        </p:txBody>
      </p:sp>
      <p:pic>
        <p:nvPicPr>
          <p:cNvPr id="222" name="Google Shape;2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400" y="652450"/>
            <a:ext cx="4935177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Leiden clustering</a:t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1738" y="672075"/>
            <a:ext cx="4140529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Lineage-specific gene expression</a:t>
            </a:r>
            <a:endParaRPr/>
          </a:p>
        </p:txBody>
      </p:sp>
      <p:sp>
        <p:nvSpPr>
          <p:cNvPr id="234" name="Google Shape;234;p30"/>
          <p:cNvSpPr txBox="1"/>
          <p:nvPr/>
        </p:nvSpPr>
        <p:spPr>
          <a:xfrm>
            <a:off x="-876600" y="1084838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Myeloid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-876600" y="2589988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Lymphoid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-876600" y="4104313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Erythroid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475" y="1422075"/>
            <a:ext cx="2865526" cy="2952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2601" y="2059425"/>
            <a:ext cx="4753126" cy="1485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2600" y="3564475"/>
            <a:ext cx="4813235" cy="148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2600" y="582667"/>
            <a:ext cx="4753126" cy="1466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Broad cell-type annotations</a:t>
            </a:r>
            <a:endParaRPr/>
          </a:p>
        </p:txBody>
      </p:sp>
      <p:pic>
        <p:nvPicPr>
          <p:cNvPr id="246" name="Google Shape;2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325" y="973825"/>
            <a:ext cx="7757351" cy="37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554" y="3271975"/>
            <a:ext cx="7015844" cy="176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Accessing the notebook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2738" y="1114138"/>
            <a:ext cx="6508874" cy="1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128150" y="612275"/>
            <a:ext cx="68877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0000"/>
                </a:solidFill>
              </a:rPr>
              <a:t>Go to GitHub:</a:t>
            </a:r>
            <a:r>
              <a:rPr lang="en" sz="1600">
                <a:solidFill>
                  <a:schemeClr val="dk1"/>
                </a:solidFill>
              </a:rPr>
              <a:t>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https://github.com/lindmuir/DCMB-Summer-Workshop-2025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2482750" y="1914625"/>
            <a:ext cx="1022100" cy="259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429950" y="1728025"/>
            <a:ext cx="1200600" cy="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Go into notebooks</a:t>
            </a:r>
            <a:endParaRPr sz="1600">
              <a:solidFill>
                <a:srgbClr val="FF0000"/>
              </a:solidFill>
            </a:endParaRPr>
          </a:p>
        </p:txBody>
      </p:sp>
      <p:cxnSp>
        <p:nvCxnSpPr>
          <p:cNvPr id="72" name="Google Shape;72;p14"/>
          <p:cNvCxnSpPr/>
          <p:nvPr/>
        </p:nvCxnSpPr>
        <p:spPr>
          <a:xfrm>
            <a:off x="1630550" y="2044375"/>
            <a:ext cx="600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" name="Google Shape;73;p14"/>
          <p:cNvSpPr/>
          <p:nvPr/>
        </p:nvSpPr>
        <p:spPr>
          <a:xfrm>
            <a:off x="7387225" y="4024350"/>
            <a:ext cx="314700" cy="259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14"/>
          <p:cNvCxnSpPr/>
          <p:nvPr/>
        </p:nvCxnSpPr>
        <p:spPr>
          <a:xfrm>
            <a:off x="7542475" y="3206475"/>
            <a:ext cx="4200" cy="692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" name="Google Shape;75;p14"/>
          <p:cNvSpPr txBox="1"/>
          <p:nvPr/>
        </p:nvSpPr>
        <p:spPr>
          <a:xfrm>
            <a:off x="4719075" y="2823975"/>
            <a:ext cx="36426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Download MaizeGroup</a:t>
            </a:r>
            <a:r>
              <a:rPr lang="en" sz="1600">
                <a:solidFill>
                  <a:srgbClr val="FF0000"/>
                </a:solidFill>
              </a:rPr>
              <a:t> notebook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3465625" y="3271975"/>
            <a:ext cx="2202600" cy="259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Broad cell-type annotations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112" y="2991274"/>
            <a:ext cx="6499773" cy="203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2"/>
          <p:cNvPicPr preferRelativeResize="0"/>
          <p:nvPr/>
        </p:nvPicPr>
        <p:blipFill rotWithShape="1">
          <a:blip r:embed="rId4">
            <a:alphaModFix/>
          </a:blip>
          <a:srcRect b="0" l="53716" r="0" t="0"/>
          <a:stretch/>
        </p:blipFill>
        <p:spPr>
          <a:xfrm>
            <a:off x="3364987" y="622537"/>
            <a:ext cx="2223826" cy="23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 Challenge: Resolving Subpopulations</a:t>
            </a:r>
            <a:endParaRPr/>
          </a:p>
        </p:txBody>
      </p:sp>
      <p:sp>
        <p:nvSpPr>
          <p:cNvPr id="259" name="Google Shape;259;p33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GOAL:</a:t>
            </a:r>
            <a:r>
              <a:rPr lang="en"/>
              <a:t> </a:t>
            </a:r>
            <a:r>
              <a:rPr lang="en"/>
              <a:t>Find clustering parameters that best distinguish the expected cell types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Explore marker gene expression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Distinguish natural groupings of cells that </a:t>
            </a:r>
            <a:r>
              <a:rPr lang="en"/>
              <a:t>represent</a:t>
            </a:r>
            <a:r>
              <a:rPr lang="en"/>
              <a:t> known cell types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will discuss at ~2:10pm!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annotations (leiden res = 0.3)</a:t>
            </a:r>
            <a:endParaRPr/>
          </a:p>
        </p:txBody>
      </p:sp>
      <p:pic>
        <p:nvPicPr>
          <p:cNvPr id="265" name="Google Shape;265;p34"/>
          <p:cNvPicPr preferRelativeResize="0"/>
          <p:nvPr/>
        </p:nvPicPr>
        <p:blipFill rotWithShape="1">
          <a:blip r:embed="rId3">
            <a:alphaModFix/>
          </a:blip>
          <a:srcRect b="0" l="0" r="0" t="9222"/>
          <a:stretch/>
        </p:blipFill>
        <p:spPr>
          <a:xfrm>
            <a:off x="2213425" y="1111250"/>
            <a:ext cx="4139775" cy="38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4"/>
          <p:cNvSpPr txBox="1"/>
          <p:nvPr/>
        </p:nvSpPr>
        <p:spPr>
          <a:xfrm>
            <a:off x="1462950" y="111125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 cells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67" name="Google Shape;267;p34"/>
          <p:cNvSpPr txBox="1"/>
          <p:nvPr/>
        </p:nvSpPr>
        <p:spPr>
          <a:xfrm>
            <a:off x="1462950" y="163055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Transitional B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68" name="Google Shape;268;p34"/>
          <p:cNvSpPr txBox="1"/>
          <p:nvPr/>
        </p:nvSpPr>
        <p:spPr>
          <a:xfrm>
            <a:off x="5310650" y="114540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Plasma cells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69" name="Google Shape;269;p34"/>
          <p:cNvSpPr txBox="1"/>
          <p:nvPr/>
        </p:nvSpPr>
        <p:spPr>
          <a:xfrm>
            <a:off x="822875" y="3322625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Erythroblast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0" name="Google Shape;270;p34"/>
          <p:cNvSpPr txBox="1"/>
          <p:nvPr/>
        </p:nvSpPr>
        <p:spPr>
          <a:xfrm>
            <a:off x="2213425" y="421535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Proerythroblast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1" name="Google Shape;271;p34"/>
          <p:cNvSpPr txBox="1"/>
          <p:nvPr/>
        </p:nvSpPr>
        <p:spPr>
          <a:xfrm>
            <a:off x="5955675" y="439115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Monocyte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2" name="Google Shape;272;p34"/>
          <p:cNvSpPr txBox="1"/>
          <p:nvPr/>
        </p:nvSpPr>
        <p:spPr>
          <a:xfrm>
            <a:off x="6462925" y="2341238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CD8+ T cells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3" name="Google Shape;273;p34"/>
          <p:cNvSpPr txBox="1"/>
          <p:nvPr/>
        </p:nvSpPr>
        <p:spPr>
          <a:xfrm>
            <a:off x="6462925" y="3051925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 naive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4" name="Google Shape;274;p34"/>
          <p:cNvSpPr txBox="1"/>
          <p:nvPr/>
        </p:nvSpPr>
        <p:spPr>
          <a:xfrm>
            <a:off x="6462925" y="1630550"/>
            <a:ext cx="1858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 cells</a:t>
            </a:r>
            <a:endParaRPr sz="1600">
              <a:solidFill>
                <a:schemeClr val="dk1"/>
              </a:solidFill>
            </a:endParaRPr>
          </a:p>
        </p:txBody>
      </p:sp>
      <p:cxnSp>
        <p:nvCxnSpPr>
          <p:cNvPr id="275" name="Google Shape;275;p34"/>
          <p:cNvCxnSpPr>
            <a:stCxn id="266" idx="3"/>
          </p:cNvCxnSpPr>
          <p:nvPr/>
        </p:nvCxnSpPr>
        <p:spPr>
          <a:xfrm>
            <a:off x="3321150" y="1312400"/>
            <a:ext cx="680100" cy="259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34"/>
          <p:cNvCxnSpPr>
            <a:stCxn id="267" idx="3"/>
          </p:cNvCxnSpPr>
          <p:nvPr/>
        </p:nvCxnSpPr>
        <p:spPr>
          <a:xfrm>
            <a:off x="3321150" y="1831700"/>
            <a:ext cx="702000" cy="18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34"/>
          <p:cNvCxnSpPr/>
          <p:nvPr/>
        </p:nvCxnSpPr>
        <p:spPr>
          <a:xfrm flipH="1">
            <a:off x="4828025" y="1477000"/>
            <a:ext cx="482700" cy="409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4"/>
          <p:cNvCxnSpPr>
            <a:stCxn id="274" idx="1"/>
          </p:cNvCxnSpPr>
          <p:nvPr/>
        </p:nvCxnSpPr>
        <p:spPr>
          <a:xfrm flipH="1">
            <a:off x="5881225" y="1831700"/>
            <a:ext cx="581700" cy="362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4"/>
          <p:cNvCxnSpPr>
            <a:stCxn id="272" idx="1"/>
          </p:cNvCxnSpPr>
          <p:nvPr/>
        </p:nvCxnSpPr>
        <p:spPr>
          <a:xfrm flipH="1">
            <a:off x="4988725" y="2542388"/>
            <a:ext cx="1474200" cy="14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4"/>
          <p:cNvCxnSpPr>
            <a:stCxn id="273" idx="1"/>
          </p:cNvCxnSpPr>
          <p:nvPr/>
        </p:nvCxnSpPr>
        <p:spPr>
          <a:xfrm rot="10800000">
            <a:off x="5720425" y="3020575"/>
            <a:ext cx="742500" cy="23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4"/>
          <p:cNvCxnSpPr>
            <a:stCxn id="271" idx="1"/>
          </p:cNvCxnSpPr>
          <p:nvPr/>
        </p:nvCxnSpPr>
        <p:spPr>
          <a:xfrm rot="10800000">
            <a:off x="5098575" y="4527500"/>
            <a:ext cx="857100" cy="64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4"/>
          <p:cNvCxnSpPr>
            <a:stCxn id="270" idx="3"/>
          </p:cNvCxnSpPr>
          <p:nvPr/>
        </p:nvCxnSpPr>
        <p:spPr>
          <a:xfrm flipH="1" rot="10800000">
            <a:off x="4071625" y="3759500"/>
            <a:ext cx="763500" cy="657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4"/>
          <p:cNvCxnSpPr>
            <a:stCxn id="269" idx="3"/>
          </p:cNvCxnSpPr>
          <p:nvPr/>
        </p:nvCxnSpPr>
        <p:spPr>
          <a:xfrm>
            <a:off x="2681075" y="3523775"/>
            <a:ext cx="830100" cy="147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34"/>
          <p:cNvCxnSpPr>
            <a:stCxn id="269" idx="3"/>
          </p:cNvCxnSpPr>
          <p:nvPr/>
        </p:nvCxnSpPr>
        <p:spPr>
          <a:xfrm flipH="1" rot="10800000">
            <a:off x="2681075" y="2691275"/>
            <a:ext cx="113100" cy="83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Myeloid and Erythroid Cells</a:t>
            </a:r>
            <a:endParaRPr/>
          </a:p>
        </p:txBody>
      </p:sp>
      <p:pic>
        <p:nvPicPr>
          <p:cNvPr id="290" name="Google Shape;2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227" y="716000"/>
            <a:ext cx="4277697" cy="1318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3228" y="2205442"/>
            <a:ext cx="4277697" cy="131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3225" y="3694888"/>
            <a:ext cx="4277697" cy="1318562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5"/>
          <p:cNvSpPr txBox="1"/>
          <p:nvPr/>
        </p:nvSpPr>
        <p:spPr>
          <a:xfrm>
            <a:off x="-386075" y="1121813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Monocyte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4" name="Google Shape;294;p35"/>
          <p:cNvSpPr txBox="1"/>
          <p:nvPr/>
        </p:nvSpPr>
        <p:spPr>
          <a:xfrm>
            <a:off x="-386075" y="2626963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Erythroblast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" name="Google Shape;295;p35"/>
          <p:cNvSpPr txBox="1"/>
          <p:nvPr/>
        </p:nvSpPr>
        <p:spPr>
          <a:xfrm>
            <a:off x="-386075" y="4141288"/>
            <a:ext cx="1953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Proerythroblast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6" name="Google Shape;296;p35"/>
          <p:cNvPicPr preferRelativeResize="0"/>
          <p:nvPr/>
        </p:nvPicPr>
        <p:blipFill rotWithShape="1">
          <a:blip r:embed="rId6">
            <a:alphaModFix/>
          </a:blip>
          <a:srcRect b="0" l="0" r="0" t="9222"/>
          <a:stretch/>
        </p:blipFill>
        <p:spPr>
          <a:xfrm>
            <a:off x="6287286" y="1674363"/>
            <a:ext cx="2545014" cy="23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Lymphoid: T cells</a:t>
            </a:r>
            <a:endParaRPr/>
          </a:p>
        </p:txBody>
      </p:sp>
      <p:pic>
        <p:nvPicPr>
          <p:cNvPr id="302" name="Google Shape;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662" y="735950"/>
            <a:ext cx="4420986" cy="136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662" y="2261933"/>
            <a:ext cx="4420986" cy="1362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661" y="3582522"/>
            <a:ext cx="4420986" cy="13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6"/>
          <p:cNvSpPr txBox="1"/>
          <p:nvPr/>
        </p:nvSpPr>
        <p:spPr>
          <a:xfrm>
            <a:off x="408251" y="1185795"/>
            <a:ext cx="11142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9800" lIns="99800" spcFirstLastPara="1" rIns="99800" wrap="square" tIns="99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28">
                <a:solidFill>
                  <a:schemeClr val="dk1"/>
                </a:solidFill>
              </a:rPr>
              <a:t>T cells</a:t>
            </a:r>
            <a:endParaRPr sz="1528">
              <a:solidFill>
                <a:schemeClr val="dk1"/>
              </a:solidFill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144725" y="2609073"/>
            <a:ext cx="1377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9800" lIns="99800" spcFirstLastPara="1" rIns="99800" wrap="square" tIns="99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28">
                <a:solidFill>
                  <a:schemeClr val="dk1"/>
                </a:solidFill>
              </a:rPr>
              <a:t>CD8+ T cells</a:t>
            </a:r>
            <a:endParaRPr sz="1528">
              <a:solidFill>
                <a:schemeClr val="dk1"/>
              </a:solidFill>
            </a:endParaRPr>
          </a:p>
        </p:txBody>
      </p:sp>
      <p:sp>
        <p:nvSpPr>
          <p:cNvPr id="307" name="Google Shape;307;p36"/>
          <p:cNvSpPr txBox="1"/>
          <p:nvPr/>
        </p:nvSpPr>
        <p:spPr>
          <a:xfrm>
            <a:off x="352331" y="4032350"/>
            <a:ext cx="1170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9800" lIns="99800" spcFirstLastPara="1" rIns="99800" wrap="square" tIns="99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28">
                <a:solidFill>
                  <a:schemeClr val="dk1"/>
                </a:solidFill>
              </a:rPr>
              <a:t>T naive</a:t>
            </a:r>
            <a:endParaRPr sz="1528">
              <a:solidFill>
                <a:schemeClr val="dk1"/>
              </a:solidFill>
            </a:endParaRPr>
          </a:p>
        </p:txBody>
      </p:sp>
      <p:pic>
        <p:nvPicPr>
          <p:cNvPr id="308" name="Google Shape;308;p36"/>
          <p:cNvPicPr preferRelativeResize="0"/>
          <p:nvPr/>
        </p:nvPicPr>
        <p:blipFill rotWithShape="1">
          <a:blip r:embed="rId6">
            <a:alphaModFix/>
          </a:blip>
          <a:srcRect b="0" l="0" r="0" t="9222"/>
          <a:stretch/>
        </p:blipFill>
        <p:spPr>
          <a:xfrm>
            <a:off x="6287286" y="1674363"/>
            <a:ext cx="2545014" cy="23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Lymphoid: B cells and Plasma</a:t>
            </a:r>
            <a:endParaRPr/>
          </a:p>
        </p:txBody>
      </p:sp>
      <p:pic>
        <p:nvPicPr>
          <p:cNvPr id="314" name="Google Shape;3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300" y="739700"/>
            <a:ext cx="4656975" cy="143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9300" y="2186137"/>
            <a:ext cx="4656975" cy="1435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9299" y="3632550"/>
            <a:ext cx="4656975" cy="143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7"/>
          <p:cNvSpPr txBox="1"/>
          <p:nvPr/>
        </p:nvSpPr>
        <p:spPr>
          <a:xfrm>
            <a:off x="300275" y="1245350"/>
            <a:ext cx="10206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</a:t>
            </a:r>
            <a:r>
              <a:rPr lang="en">
                <a:solidFill>
                  <a:schemeClr val="dk1"/>
                </a:solidFill>
              </a:rPr>
              <a:t> cells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37"/>
          <p:cNvSpPr txBox="1"/>
          <p:nvPr/>
        </p:nvSpPr>
        <p:spPr>
          <a:xfrm>
            <a:off x="58775" y="2691763"/>
            <a:ext cx="12621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Transitional B cells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9" name="Google Shape;319;p37"/>
          <p:cNvSpPr txBox="1"/>
          <p:nvPr/>
        </p:nvSpPr>
        <p:spPr>
          <a:xfrm>
            <a:off x="58775" y="4138188"/>
            <a:ext cx="12621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Plasma cells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20" name="Google Shape;320;p37"/>
          <p:cNvPicPr preferRelativeResize="0"/>
          <p:nvPr/>
        </p:nvPicPr>
        <p:blipFill rotWithShape="1">
          <a:blip r:embed="rId6">
            <a:alphaModFix/>
          </a:blip>
          <a:srcRect b="0" l="0" r="0" t="9222"/>
          <a:stretch/>
        </p:blipFill>
        <p:spPr>
          <a:xfrm>
            <a:off x="6449711" y="1669538"/>
            <a:ext cx="2545014" cy="23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Accessing the notebook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Google Colab: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https://colab.google/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Login to Google account when prompted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Click “Open Colab” &gt;&gt; </a:t>
            </a:r>
            <a:r>
              <a:rPr lang="en"/>
              <a:t>c</a:t>
            </a:r>
            <a:r>
              <a:rPr lang="en"/>
              <a:t>lick “Upload” &gt;&gt; Select downloaded notebook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Run Imports block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4">
            <a:alphaModFix/>
          </a:blip>
          <a:srcRect b="49023" l="0" r="0" t="0"/>
          <a:stretch/>
        </p:blipFill>
        <p:spPr>
          <a:xfrm>
            <a:off x="1082875" y="2498725"/>
            <a:ext cx="7708876" cy="116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15"/>
          <p:cNvCxnSpPr/>
          <p:nvPr/>
        </p:nvCxnSpPr>
        <p:spPr>
          <a:xfrm>
            <a:off x="482575" y="3107150"/>
            <a:ext cx="600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5"/>
          <p:cNvSpPr/>
          <p:nvPr/>
        </p:nvSpPr>
        <p:spPr>
          <a:xfrm>
            <a:off x="1143900" y="2977400"/>
            <a:ext cx="275700" cy="259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Breakout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the end of this breakout session, you will: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Load and explore a </a:t>
            </a:r>
            <a:r>
              <a:rPr b="1" lang="en"/>
              <a:t>single-cell RNA sequencing (scRNA-seq) dataset</a:t>
            </a:r>
            <a:r>
              <a:rPr lang="en"/>
              <a:t> in Python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Perform basic data preprocessing in Scanpy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Visualize single cells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Cluster and annotate cell types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Dogma of Biology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687910"/>
            <a:ext cx="8520600" cy="39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Central Dogma</a:t>
            </a:r>
            <a:r>
              <a:rPr lang="en"/>
              <a:t> – genetic information flows only in one direction: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Genes are segments of DNA that contain instructions for making proteins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Through transcription, a gene’s DNA sequence is copied into RNA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RNA is then translated into proteins, which perform most of a cell’s functions</a:t>
            </a:r>
            <a:endParaRPr sz="1500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5325" y="1346402"/>
            <a:ext cx="5153350" cy="18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3901325" y="1465075"/>
            <a:ext cx="1413900" cy="1767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RNA sequencing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311700" y="687918"/>
            <a:ext cx="85206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RNA levels </a:t>
            </a:r>
            <a:r>
              <a:rPr lang="en"/>
              <a:t>reflect</a:t>
            </a:r>
            <a:r>
              <a:rPr lang="en"/>
              <a:t> which genes are “on” in a cell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Gene expression profiling answers: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Which genes are active in a given cell?</a:t>
            </a:r>
            <a:endParaRPr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How does gene expression change between conditions?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325" y="2790775"/>
            <a:ext cx="5049974" cy="96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9761" y="2320275"/>
            <a:ext cx="7304475" cy="253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single-cell RNA sequencing (scRNA-seq)?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235500" y="680925"/>
            <a:ext cx="8596800" cy="20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Measures gene expression in </a:t>
            </a:r>
            <a:r>
              <a:rPr i="1" lang="en"/>
              <a:t>individual cells</a:t>
            </a:r>
            <a:r>
              <a:rPr lang="en"/>
              <a:t> rather than a bulk sample/tissue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Captures cell-to-cell differences that get averaged out in bulk RNA-seq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 title="AdobeStock_13845510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449" y="1606125"/>
            <a:ext cx="3081923" cy="3081902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1512250" y="4556025"/>
            <a:ext cx="17523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22222"/>
                </a:solidFill>
              </a:rPr>
              <a:t>Bulk RNA-seq</a:t>
            </a:r>
            <a:endParaRPr b="1" sz="1200">
              <a:solidFill>
                <a:srgbClr val="222222"/>
              </a:solidFill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4862324" y="4556025"/>
            <a:ext cx="17523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22222"/>
                </a:solidFill>
              </a:rPr>
              <a:t>scRNA-seq</a:t>
            </a:r>
            <a:endParaRPr b="1" sz="1200">
              <a:solidFill>
                <a:srgbClr val="222222"/>
              </a:solidFill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6903588" y="2571750"/>
            <a:ext cx="17523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22222"/>
                </a:solidFill>
              </a:rPr>
              <a:t>Cell type A</a:t>
            </a:r>
            <a:endParaRPr b="1" sz="1200">
              <a:solidFill>
                <a:srgbClr val="222222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7149588" y="3286813"/>
            <a:ext cx="17523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22222"/>
                </a:solidFill>
              </a:rPr>
              <a:t>Cell type B</a:t>
            </a:r>
            <a:endParaRPr b="1" sz="1200">
              <a:solidFill>
                <a:srgbClr val="222222"/>
              </a:solidFill>
            </a:endParaRPr>
          </a:p>
        </p:txBody>
      </p:sp>
      <p:pic>
        <p:nvPicPr>
          <p:cNvPr id="119" name="Google Shape;119;p19" title="AdobeStock_1607136159.png"/>
          <p:cNvPicPr preferRelativeResize="0"/>
          <p:nvPr/>
        </p:nvPicPr>
        <p:blipFill rotWithShape="1">
          <a:blip r:embed="rId4">
            <a:alphaModFix/>
          </a:blip>
          <a:srcRect b="11199" l="0" r="0" t="12766"/>
          <a:stretch/>
        </p:blipFill>
        <p:spPr>
          <a:xfrm>
            <a:off x="4350050" y="2316400"/>
            <a:ext cx="2776852" cy="2111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19"/>
          <p:cNvCxnSpPr/>
          <p:nvPr/>
        </p:nvCxnSpPr>
        <p:spPr>
          <a:xfrm>
            <a:off x="6214488" y="2711700"/>
            <a:ext cx="689100" cy="4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9"/>
          <p:cNvCxnSpPr/>
          <p:nvPr/>
        </p:nvCxnSpPr>
        <p:spPr>
          <a:xfrm flipH="1" rot="10800000">
            <a:off x="6657588" y="3428413"/>
            <a:ext cx="492000" cy="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scRNA-seq?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680916"/>
            <a:ext cx="85206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Biological tissues are complex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E.g. the brain contains many different cell types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E.g. within a given tumor, multiple sub-populations of tumor cells exist</a:t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650" y="1726975"/>
            <a:ext cx="4640502" cy="202114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0" l="0" r="0" t="13524"/>
          <a:stretch/>
        </p:blipFill>
        <p:spPr>
          <a:xfrm>
            <a:off x="400925" y="1581825"/>
            <a:ext cx="3378575" cy="2473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4203891"/>
            <a:ext cx="85206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Even an in vitro culture of a single cell type will display cell-to-cell differences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E.g. cells will be in different phases of the cell cycle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 txBox="1"/>
          <p:nvPr/>
        </p:nvSpPr>
        <p:spPr>
          <a:xfrm>
            <a:off x="3666975" y="3723775"/>
            <a:ext cx="53301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dk1"/>
                </a:solidFill>
              </a:rPr>
              <a:t>Cancers </a:t>
            </a:r>
            <a:r>
              <a:rPr b="1" lang="en" sz="800">
                <a:solidFill>
                  <a:schemeClr val="dk1"/>
                </a:solidFill>
              </a:rPr>
              <a:t>2021</a:t>
            </a:r>
            <a:r>
              <a:rPr lang="en" sz="800">
                <a:solidFill>
                  <a:schemeClr val="dk1"/>
                </a:solidFill>
              </a:rPr>
              <a:t>, </a:t>
            </a:r>
            <a:r>
              <a:rPr i="1" lang="en" sz="800">
                <a:solidFill>
                  <a:schemeClr val="dk1"/>
                </a:solidFill>
              </a:rPr>
              <a:t>13</a:t>
            </a:r>
            <a:r>
              <a:rPr lang="en" sz="800">
                <a:solidFill>
                  <a:schemeClr val="dk1"/>
                </a:solidFill>
              </a:rPr>
              <a:t>(4), 806; https://doi.org/10.3390/cancers13040806</a:t>
            </a:r>
            <a:endParaRPr sz="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scRNA-seq Data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680913"/>
            <a:ext cx="8520600" cy="3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Output data is a counts matrix of cells x genes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Challenges: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High dimensionality</a:t>
            </a:r>
            <a:endParaRPr sz="14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Thousands of genes per cell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True biological variation lies in fewer dimensions</a:t>
            </a:r>
            <a:endParaRPr sz="11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Sparse (many zeros)</a:t>
            </a:r>
            <a:endParaRPr sz="14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Most genes are not detected in each cell</a:t>
            </a:r>
            <a:endParaRPr sz="11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Technical noise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Sequencing depth and amplification biases</a:t>
            </a:r>
            <a:endParaRPr sz="11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Batch effects</a:t>
            </a:r>
            <a:endParaRPr sz="14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Differences from sample prep, reagents, or time of processing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Can obscure real biological differences</a:t>
            </a:r>
            <a:endParaRPr sz="1100"/>
          </a:p>
          <a:p>
            <a:pPr indent="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Requires specialized methods to correct sources of variability and extract true biological information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4613" y="1010250"/>
            <a:ext cx="2273325" cy="16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5571725" y="2669775"/>
            <a:ext cx="19431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94221F"/>
                </a:solidFill>
              </a:rPr>
              <a:t>N</a:t>
            </a:r>
            <a:r>
              <a:rPr b="1" lang="en" sz="1100">
                <a:solidFill>
                  <a:srgbClr val="94221F"/>
                </a:solidFill>
              </a:rPr>
              <a:t> = ~20,000</a:t>
            </a:r>
            <a:endParaRPr b="1" sz="1100">
              <a:solidFill>
                <a:srgbClr val="94221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